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1" r:id="rId2"/>
    <p:sldMasterId id="2147483672" r:id="rId3"/>
  </p:sldMasterIdLst>
  <p:notesMasterIdLst>
    <p:notesMasterId r:id="rId19"/>
  </p:notesMasterIdLst>
  <p:sldIdLst>
    <p:sldId id="326" r:id="rId4"/>
    <p:sldId id="327" r:id="rId5"/>
    <p:sldId id="32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329" r:id="rId14"/>
    <p:sldId id="343" r:id="rId15"/>
    <p:sldId id="268" r:id="rId16"/>
    <p:sldId id="269" r:id="rId17"/>
    <p:sldId id="345" r:id="rId18"/>
  </p:sldIdLst>
  <p:sldSz cx="18288000" cy="10287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Poppins" panose="000005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8" roundtripDataSignature="AMtx7mglTvZSuAq2wUmr+ZqQWvemYoNx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908" y="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4.fntdata"/><Relationship Id="rId28" Type="http://customschemas.google.com/relationships/presentationmetadata" Target="metadata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65529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16b31c7720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16b31c7720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B326AD06-71EA-AC0E-4492-CBA9CAA54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A49603C7-50EB-4AB2-4690-470802749C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60BD8CDB-25B8-41D2-8B3F-B150CAF78F8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7263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16b31c7720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16b31c7720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25ab9eae7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25ab9eae7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81122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16b31c772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16b31c7720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16b31c7720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16b31c7720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16b31c772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16b31c7720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16b31c772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16b31c7720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16b31c7720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16b31c7720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16b31c772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16b31c772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16b31c7720_0_106"/>
          <p:cNvSpPr txBox="1">
            <a:spLocks noGrp="1"/>
          </p:cNvSpPr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g316b31c7720_0_106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g316b31c7720_0_106"/>
          <p:cNvSpPr txBox="1">
            <a:spLocks noGrp="1"/>
          </p:cNvSpPr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15958457" y="1587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56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5666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76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0143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0520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8038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43824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10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784860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1671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44245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13374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50097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68578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8162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25625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62295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6689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0249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T" type="picTx">
  <p:cSld name="PICTURE_WITH_CAPTIO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1" name="Google Shape;11;p4"/>
          <p:cNvGrpSpPr/>
          <p:nvPr/>
        </p:nvGrpSpPr>
        <p:grpSpPr>
          <a:xfrm>
            <a:off x="-1139176" y="186681"/>
            <a:ext cx="19619680" cy="11319405"/>
            <a:chOff x="-1139176" y="186681"/>
            <a:chExt cx="19619680" cy="11319405"/>
          </a:xfrm>
        </p:grpSpPr>
        <p:grpSp>
          <p:nvGrpSpPr>
            <p:cNvPr id="12" name="Google Shape;12;p4"/>
            <p:cNvGrpSpPr/>
            <p:nvPr/>
          </p:nvGrpSpPr>
          <p:grpSpPr>
            <a:xfrm>
              <a:off x="-1139176" y="9673702"/>
              <a:ext cx="12831403" cy="1832384"/>
              <a:chOff x="0" y="0"/>
              <a:chExt cx="3379442" cy="482600"/>
            </a:xfrm>
          </p:grpSpPr>
          <p:sp>
            <p:nvSpPr>
              <p:cNvPr id="13" name="Google Shape;13;p4"/>
              <p:cNvSpPr/>
              <p:nvPr/>
            </p:nvSpPr>
            <p:spPr>
              <a:xfrm>
                <a:off x="0" y="0"/>
                <a:ext cx="3379442" cy="482600"/>
              </a:xfrm>
              <a:custGeom>
                <a:avLst/>
                <a:gdLst/>
                <a:ahLst/>
                <a:cxnLst/>
                <a:rect l="l" t="t" r="r" b="b"/>
                <a:pathLst>
                  <a:path w="3379442" h="482600" extrusionOk="0">
                    <a:moveTo>
                      <a:pt x="3141317" y="0"/>
                    </a:moveTo>
                    <a:lnTo>
                      <a:pt x="3379442" y="238125"/>
                    </a:lnTo>
                    <a:lnTo>
                      <a:pt x="3379442" y="244475"/>
                    </a:lnTo>
                    <a:lnTo>
                      <a:pt x="3141317" y="482600"/>
                    </a:lnTo>
                    <a:lnTo>
                      <a:pt x="238125" y="482600"/>
                    </a:lnTo>
                    <a:lnTo>
                      <a:pt x="0" y="244475"/>
                    </a:lnTo>
                    <a:lnTo>
                      <a:pt x="0" y="238125"/>
                    </a:lnTo>
                    <a:lnTo>
                      <a:pt x="238125" y="0"/>
                    </a:lnTo>
                    <a:lnTo>
                      <a:pt x="314131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DE59"/>
                  </a:gs>
                  <a:gs pos="100000">
                    <a:srgbClr val="FF914D"/>
                  </a:gs>
                </a:gsLst>
                <a:lin ang="0" scaled="0"/>
              </a:gradFill>
              <a:ln>
                <a:noFill/>
              </a:ln>
            </p:spPr>
          </p:sp>
          <p:sp>
            <p:nvSpPr>
              <p:cNvPr id="14" name="Google Shape;14;p4"/>
              <p:cNvSpPr txBox="1"/>
              <p:nvPr/>
            </p:nvSpPr>
            <p:spPr>
              <a:xfrm>
                <a:off x="63500" y="6350"/>
                <a:ext cx="3252300" cy="41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595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" name="Google Shape;15;p4"/>
            <p:cNvSpPr/>
            <p:nvPr/>
          </p:nvSpPr>
          <p:spPr>
            <a:xfrm rot="8959864">
              <a:off x="11683146" y="1234393"/>
              <a:ext cx="5708270" cy="5835591"/>
            </a:xfrm>
            <a:custGeom>
              <a:avLst/>
              <a:gdLst/>
              <a:ahLst/>
              <a:cxnLst/>
              <a:rect l="l" t="t" r="r" b="b"/>
              <a:pathLst>
                <a:path w="5709126" h="5836467" extrusionOk="0">
                  <a:moveTo>
                    <a:pt x="0" y="0"/>
                  </a:moveTo>
                  <a:lnTo>
                    <a:pt x="5709126" y="0"/>
                  </a:lnTo>
                  <a:lnTo>
                    <a:pt x="5709126" y="5836467"/>
                  </a:lnTo>
                  <a:lnTo>
                    <a:pt x="0" y="5836467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3">
                <a:alphaModFix amt="20000"/>
              </a:blip>
              <a:stretch>
                <a:fillRect/>
              </a:stretch>
            </a:blipFill>
            <a:ln>
              <a:noFill/>
            </a:ln>
          </p:spPr>
        </p:sp>
        <p:sp>
          <p:nvSpPr>
            <p:cNvPr id="16" name="Google Shape;16;p4"/>
            <p:cNvSpPr/>
            <p:nvPr/>
          </p:nvSpPr>
          <p:spPr>
            <a:xfrm>
              <a:off x="387774" y="187447"/>
              <a:ext cx="2646864" cy="3809531"/>
            </a:xfrm>
            <a:custGeom>
              <a:avLst/>
              <a:gdLst/>
              <a:ahLst/>
              <a:cxnLst/>
              <a:rect l="l" t="t" r="r" b="b"/>
              <a:pathLst>
                <a:path w="2646864" h="3809531" extrusionOk="0">
                  <a:moveTo>
                    <a:pt x="0" y="0"/>
                  </a:moveTo>
                  <a:lnTo>
                    <a:pt x="2646865" y="0"/>
                  </a:lnTo>
                  <a:lnTo>
                    <a:pt x="2646865" y="3809530"/>
                  </a:lnTo>
                  <a:lnTo>
                    <a:pt x="0" y="380953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4">
                <a:alphaModFix/>
              </a:blip>
              <a:stretch>
                <a:fillRect t="-26025" b="-24594"/>
              </a:stretch>
            </a:blipFill>
            <a:ln>
              <a:noFill/>
            </a:ln>
          </p:spPr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73293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47631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-3434404" y="-2424537"/>
            <a:ext cx="22827326" cy="3667449"/>
            <a:chOff x="0" y="0"/>
            <a:chExt cx="5660972" cy="909494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 extrusionOk="0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86" name="Google Shape;86;p1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1" tIns="50801" rIns="50801" bIns="50801" anchor="ctr" anchorCtr="0">
              <a:noAutofit/>
            </a:bodyPr>
            <a:lstStyle/>
            <a:p>
              <a:pPr marL="0" marR="0" lvl="0" indent="0" algn="ctr" defTabSz="914445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1"/>
          <p:cNvSpPr/>
          <p:nvPr/>
        </p:nvSpPr>
        <p:spPr>
          <a:xfrm rot="-9425734">
            <a:off x="8385002" y="475598"/>
            <a:ext cx="8761718" cy="8957147"/>
          </a:xfrm>
          <a:custGeom>
            <a:avLst/>
            <a:gdLst/>
            <a:ahLst/>
            <a:cxnLst/>
            <a:rect l="l" t="t" r="r" b="b"/>
            <a:pathLst>
              <a:path w="8761717" h="8957146" extrusionOk="0">
                <a:moveTo>
                  <a:pt x="0" y="0"/>
                </a:moveTo>
                <a:lnTo>
                  <a:pt x="8761717" y="0"/>
                </a:lnTo>
                <a:lnTo>
                  <a:pt x="8761717" y="8957145"/>
                </a:lnTo>
                <a:lnTo>
                  <a:pt x="0" y="89571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0999"/>
            </a:blip>
            <a:stretch>
              <a:fillRect/>
            </a:stretch>
          </a:blipFill>
          <a:ln>
            <a:noFill/>
          </a:ln>
        </p:spPr>
      </p:sp>
      <p:sp>
        <p:nvSpPr>
          <p:cNvPr id="88" name="Google Shape;88;p1"/>
          <p:cNvSpPr/>
          <p:nvPr/>
        </p:nvSpPr>
        <p:spPr>
          <a:xfrm rot="4876606">
            <a:off x="-2631016" y="7726571"/>
            <a:ext cx="4714160" cy="4819308"/>
          </a:xfrm>
          <a:custGeom>
            <a:avLst/>
            <a:gdLst/>
            <a:ahLst/>
            <a:cxnLst/>
            <a:rect l="l" t="t" r="r" b="b"/>
            <a:pathLst>
              <a:path w="4714159" h="4819308" extrusionOk="0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11857222" y="1719909"/>
            <a:ext cx="4955369" cy="7132071"/>
          </a:xfrm>
          <a:custGeom>
            <a:avLst/>
            <a:gdLst/>
            <a:ahLst/>
            <a:cxnLst/>
            <a:rect l="l" t="t" r="r" b="b"/>
            <a:pathLst>
              <a:path w="4955368" h="7132071" extrusionOk="0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grpSp>
        <p:nvGrpSpPr>
          <p:cNvPr id="90" name="Google Shape;90;p1"/>
          <p:cNvGrpSpPr/>
          <p:nvPr/>
        </p:nvGrpSpPr>
        <p:grpSpPr>
          <a:xfrm>
            <a:off x="-955071" y="9490985"/>
            <a:ext cx="20770739" cy="2231372"/>
            <a:chOff x="0" y="0"/>
            <a:chExt cx="9609927" cy="1032381"/>
          </a:xfrm>
        </p:grpSpPr>
        <p:sp>
          <p:nvSpPr>
            <p:cNvPr id="91" name="Google Shape;91;p1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 extrusionOk="0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92" name="Google Shape;92;p1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1" tIns="50801" rIns="50801" bIns="50801" anchor="ctr" anchorCtr="0">
              <a:noAutofit/>
            </a:bodyPr>
            <a:lstStyle/>
            <a:p>
              <a:pPr marL="0" marR="0" lvl="0" indent="0" algn="ctr" defTabSz="914445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" name="Google Shape;93;p1"/>
          <p:cNvSpPr/>
          <p:nvPr/>
        </p:nvSpPr>
        <p:spPr>
          <a:xfrm>
            <a:off x="4873788" y="1881917"/>
            <a:ext cx="1959027" cy="1583916"/>
          </a:xfrm>
          <a:custGeom>
            <a:avLst/>
            <a:gdLst/>
            <a:ahLst/>
            <a:cxnLst/>
            <a:rect l="l" t="t" r="r" b="b"/>
            <a:pathLst>
              <a:path w="1959027" h="1625393" extrusionOk="0">
                <a:moveTo>
                  <a:pt x="0" y="0"/>
                </a:moveTo>
                <a:lnTo>
                  <a:pt x="1959027" y="0"/>
                </a:lnTo>
                <a:lnTo>
                  <a:pt x="1959027" y="1625394"/>
                </a:lnTo>
                <a:lnTo>
                  <a:pt x="0" y="16253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5" name="Google Shape;95;p1"/>
          <p:cNvSpPr txBox="1"/>
          <p:nvPr/>
        </p:nvSpPr>
        <p:spPr>
          <a:xfrm>
            <a:off x="438306" y="3676634"/>
            <a:ext cx="11130842" cy="6697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defTabSz="914445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TRAINING OF CORE TRAINERS FOR CPG MANAGEMENT OF BIPOLAR DISORDER (SECOND EDITION)</a:t>
            </a:r>
          </a:p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462DD4"/>
              </a:solidFill>
              <a:effectLst/>
              <a:uLnTx/>
              <a:uFillTx/>
              <a:latin typeface="Arial"/>
              <a:ea typeface="Poppins"/>
              <a:cs typeface="Poppins"/>
              <a:sym typeface="Poppins"/>
            </a:endParaRPr>
          </a:p>
          <a:p>
            <a:pPr algn="ctr">
              <a:lnSpc>
                <a:spcPct val="94993"/>
              </a:lnSpc>
              <a:buSzPts val="3300"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NON-PHARMACOTHERAPY: </a:t>
            </a:r>
            <a:r>
              <a:rPr lang="en-US" sz="3600" b="1" i="0" u="none" strike="noStrike" cap="none" dirty="0">
                <a:solidFill>
                  <a:srgbClr val="462DD4"/>
                </a:solidFill>
                <a:latin typeface="+mn-lt"/>
                <a:ea typeface="Poppins"/>
                <a:cs typeface="Poppins"/>
                <a:sym typeface="Poppins"/>
              </a:rPr>
              <a:t>P</a:t>
            </a:r>
            <a:r>
              <a:rPr lang="en-US" sz="3600" b="1" dirty="0">
                <a:solidFill>
                  <a:srgbClr val="462DD4"/>
                </a:solidFill>
                <a:latin typeface="+mn-lt"/>
                <a:ea typeface="Poppins"/>
                <a:cs typeface="Poppins"/>
                <a:sym typeface="Poppins"/>
              </a:rPr>
              <a:t>HYSICAL THERAPIES</a:t>
            </a:r>
            <a:endParaRPr lang="en-US" sz="3600" b="1" i="0" u="none" strike="noStrike" cap="none" dirty="0">
              <a:solidFill>
                <a:srgbClr val="462DD4"/>
              </a:solidFill>
              <a:latin typeface="+mn-lt"/>
              <a:ea typeface="Poppins"/>
              <a:cs typeface="Poppins"/>
              <a:sym typeface="Poppins"/>
            </a:endParaRPr>
          </a:p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  <a:tabLst/>
              <a:defRPr/>
            </a:pPr>
            <a:r>
              <a:rPr kumimoji="0" lang="en-MY" sz="3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Dr.</a:t>
            </a:r>
            <a:r>
              <a:rPr kumimoji="0" lang="en-MY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 Christabel Esther Terence</a:t>
            </a:r>
          </a:p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  <a:tabLst/>
              <a:defRPr/>
            </a:pPr>
            <a:r>
              <a:rPr kumimoji="0" lang="en-MY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Psychiatrist, Hospital Raja </a:t>
            </a:r>
            <a:r>
              <a:rPr kumimoji="0" lang="en-MY" sz="3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Permaisuri</a:t>
            </a:r>
            <a:r>
              <a:rPr kumimoji="0" lang="en-MY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 </a:t>
            </a:r>
            <a:r>
              <a:rPr kumimoji="0" lang="en-MY" sz="3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Bainun</a:t>
            </a:r>
            <a:endParaRPr kumimoji="0" lang="en-MY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oppins"/>
              <a:cs typeface="Poppins"/>
              <a:sym typeface="Poppins"/>
            </a:endParaRPr>
          </a:p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  <a:tabLst/>
              <a:defRPr/>
            </a:pPr>
            <a:r>
              <a:rPr kumimoji="0" lang="en-MY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&amp;</a:t>
            </a:r>
          </a:p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  <a:tabLst/>
              <a:defRPr/>
            </a:pPr>
            <a:r>
              <a:rPr kumimoji="0" lang="en-MY" sz="3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Dr.</a:t>
            </a:r>
            <a:r>
              <a:rPr kumimoji="0" lang="en-MY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 Lee Wen </a:t>
            </a:r>
            <a:r>
              <a:rPr kumimoji="0" lang="en-MY" sz="3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Jih</a:t>
            </a:r>
            <a:endParaRPr kumimoji="0" lang="en-MY" sz="3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Poppins"/>
              <a:cs typeface="Poppins"/>
              <a:sym typeface="Poppins"/>
            </a:endParaRPr>
          </a:p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  <a:tabLst/>
              <a:defRPr/>
            </a:pPr>
            <a:r>
              <a:rPr kumimoji="0" lang="en-MY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Psychiatrist, Hospital Bahagia Ulu Kinta </a:t>
            </a:r>
          </a:p>
          <a:p>
            <a:pPr marL="0" marR="0" lvl="0" indent="0" algn="ctr" defTabSz="914445" rtl="0" eaLnBrk="1" fontAlgn="auto" latinLnBrk="0" hangingPunct="1">
              <a:lnSpc>
                <a:spcPct val="1084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4934" b="1" i="0" u="none" strike="noStrike" kern="0" cap="none" spc="0" normalizeH="0" baseline="0" noProof="0" dirty="0">
              <a:ln>
                <a:noFill/>
              </a:ln>
              <a:solidFill>
                <a:srgbClr val="462DD4"/>
              </a:solidFill>
              <a:effectLst/>
              <a:uLnTx/>
              <a:uFillTx/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71BE63-1F90-4B75-96D2-A9FA9DBB16D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48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0;p2">
            <a:extLst>
              <a:ext uri="{FF2B5EF4-FFF2-40B4-BE49-F238E27FC236}">
                <a16:creationId xmlns:a16="http://schemas.microsoft.com/office/drawing/2014/main" id="{ABC60F39-636B-4AE1-A2B8-FEAE289432C6}"/>
              </a:ext>
            </a:extLst>
          </p:cNvPr>
          <p:cNvSpPr/>
          <p:nvPr/>
        </p:nvSpPr>
        <p:spPr>
          <a:xfrm rot="93030">
            <a:off x="521863" y="348431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E19047-AF4E-4E4E-A658-3C8F331238A5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40E2C67-A51E-481B-9A56-77AA9115C1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555253"/>
              </p:ext>
            </p:extLst>
          </p:nvPr>
        </p:nvGraphicFramePr>
        <p:xfrm>
          <a:off x="3212756" y="736138"/>
          <a:ext cx="14656790" cy="1539240"/>
        </p:xfrm>
        <a:graphic>
          <a:graphicData uri="http://schemas.openxmlformats.org/drawingml/2006/table">
            <a:tbl>
              <a:tblPr firstRow="1" firstCol="1" bandRow="1"/>
              <a:tblGrid>
                <a:gridCol w="14656790">
                  <a:extLst>
                    <a:ext uri="{9D8B030D-6E8A-4147-A177-3AD203B41FA5}">
                      <a16:colId xmlns:a16="http://schemas.microsoft.com/office/drawing/2014/main" val="39094787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3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The use of ECT in the maintenance phase of BD should be individualised based on a thorough risk vs benefit analysis, given the </a:t>
                      </a:r>
                      <a:r>
                        <a:rPr lang="en-MY" sz="3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current limited robust evidence.</a:t>
                      </a:r>
                      <a:endParaRPr lang="en-MY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33020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DAA130B-59B4-491F-9397-221683C9D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167365"/>
              </p:ext>
            </p:extLst>
          </p:nvPr>
        </p:nvGraphicFramePr>
        <p:xfrm>
          <a:off x="3212756" y="2791522"/>
          <a:ext cx="14625793" cy="6208141"/>
        </p:xfrm>
        <a:graphic>
          <a:graphicData uri="http://schemas.openxmlformats.org/drawingml/2006/table">
            <a:tbl>
              <a:tblPr firstRow="1" firstCol="1" bandRow="1"/>
              <a:tblGrid>
                <a:gridCol w="14625793">
                  <a:extLst>
                    <a:ext uri="{9D8B030D-6E8A-4147-A177-3AD203B41FA5}">
                      <a16:colId xmlns:a16="http://schemas.microsoft.com/office/drawing/2014/main" val="42938932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MY" sz="32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Recommendation </a:t>
                      </a:r>
                      <a:r>
                        <a:rPr lang="en-MY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6</a:t>
                      </a:r>
                      <a:endParaRPr lang="en-MY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3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Electroconvulsive therapy should be considered in both bipolar manic and depressive episodes with the following indications:</a:t>
                      </a:r>
                      <a:endParaRPr lang="en-MY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MY" sz="3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rapid definitive response is required</a:t>
                      </a:r>
                      <a:endParaRPr lang="en-MY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MY" sz="3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risk of other alternatives outweighs risk of ECT </a:t>
                      </a:r>
                      <a:endParaRPr lang="en-MY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MY" sz="3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previous good response to ECT </a:t>
                      </a:r>
                      <a:endParaRPr lang="en-MY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MY" sz="3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patient’s preference</a:t>
                      </a:r>
                      <a:endParaRPr lang="en-MY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MY" sz="3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treatment-resistant cases</a:t>
                      </a:r>
                      <a:endParaRPr lang="en-MY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3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Repetitive transcranial magnetic stimulation may be considered in the treatment of bipolar depression.</a:t>
                      </a:r>
                      <a:endParaRPr lang="en-MY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0104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80E8F-F240-4A88-A593-63D94522A50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6417973" y="0"/>
            <a:ext cx="1097400" cy="7872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0" smtClean="0">
                <a:solidFill>
                  <a:schemeClr val="bg2"/>
                </a:solidFill>
              </a:rPr>
              <a:t>10</a:t>
            </a:fld>
            <a:endParaRPr lang="en-US" sz="200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5DD647-0D7D-4C4A-9AD5-8A38C625A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196" y="0"/>
            <a:ext cx="14809304" cy="9462053"/>
          </a:xfrm>
          <a:prstGeom prst="rect">
            <a:avLst/>
          </a:prstGeom>
        </p:spPr>
      </p:pic>
      <p:sp>
        <p:nvSpPr>
          <p:cNvPr id="4" name="Google Shape;170;g316b31c7720_0_46">
            <a:extLst>
              <a:ext uri="{FF2B5EF4-FFF2-40B4-BE49-F238E27FC236}">
                <a16:creationId xmlns:a16="http://schemas.microsoft.com/office/drawing/2014/main" id="{7073CBD8-6E04-43C7-A24A-64D7FFAD20EA}"/>
              </a:ext>
            </a:extLst>
          </p:cNvPr>
          <p:cNvSpPr/>
          <p:nvPr/>
        </p:nvSpPr>
        <p:spPr>
          <a:xfrm>
            <a:off x="14736300" y="1116400"/>
            <a:ext cx="2734200" cy="71088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68C627-7946-4EFE-83AF-716E2D857AD9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E59967-32D0-464D-A2EE-FB86A154C5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03BCD7-ADA4-4DA9-ADA7-4FD891F2B118}"/>
              </a:ext>
            </a:extLst>
          </p:cNvPr>
          <p:cNvSpPr txBox="1"/>
          <p:nvPr/>
        </p:nvSpPr>
        <p:spPr>
          <a:xfrm>
            <a:off x="17470500" y="256010"/>
            <a:ext cx="5773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00000000-1234-1234-1234-123412341234}" type="slidenum">
              <a:rPr lang="en-US" sz="2000" smtClean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11</a:t>
            </a:fld>
            <a:endParaRPr lang="en-MY" sz="2000" dirty="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B9DD648C-37F5-C060-5F73-6E07E5D77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FCDD5129-1C23-1341-EB7F-71C159AA110C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3E195AB3-E330-25CD-2404-AA8F3DCB9F4A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955955DB-5588-7C5A-0353-DE1841FBA7C7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C9119D3C-F6B2-B553-CA3B-C9689CC69844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C8B76AAD-C4F4-247B-E494-EC2B60AA546C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F234646C-0AEE-419A-17E4-30766B66C2D5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B330CF-E4C2-4770-8C5E-A5DC719090C5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9EC199-ABE8-4DFB-9A96-E613498FD3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7279" y="838070"/>
            <a:ext cx="13716000" cy="84022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6051187-F5DB-429A-8A87-854988CA3A2C}"/>
              </a:ext>
            </a:extLst>
          </p:cNvPr>
          <p:cNvSpPr txBox="1"/>
          <p:nvPr/>
        </p:nvSpPr>
        <p:spPr>
          <a:xfrm>
            <a:off x="3854270" y="307925"/>
            <a:ext cx="12482018" cy="530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81026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MY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Arial"/>
                <a:sym typeface="Arial"/>
              </a:rPr>
              <a:t>ALGORITHM 2. TREATMENT OF ACUTE DEPRESSIVE EPISODE</a:t>
            </a:r>
            <a:endParaRPr kumimoji="0" lang="en-MY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</p:txBody>
      </p:sp>
      <p:sp>
        <p:nvSpPr>
          <p:cNvPr id="11" name="Google Shape;176;g316b31c7720_0_51">
            <a:extLst>
              <a:ext uri="{FF2B5EF4-FFF2-40B4-BE49-F238E27FC236}">
                <a16:creationId xmlns:a16="http://schemas.microsoft.com/office/drawing/2014/main" id="{1ADEF06A-09C0-438F-B800-A9A0B6AF5809}"/>
              </a:ext>
            </a:extLst>
          </p:cNvPr>
          <p:cNvSpPr/>
          <p:nvPr/>
        </p:nvSpPr>
        <p:spPr>
          <a:xfrm>
            <a:off x="14863289" y="1255363"/>
            <a:ext cx="2463816" cy="6633274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115E38-3D69-4E9E-8214-6EB3A784E8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228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16b31c7720_0_56"/>
          <p:cNvSpPr txBox="1">
            <a:spLocks noGrp="1"/>
          </p:cNvSpPr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OTHER PHYSICAL THERAPIES</a:t>
            </a:r>
          </a:p>
        </p:txBody>
      </p:sp>
      <p:sp>
        <p:nvSpPr>
          <p:cNvPr id="182" name="Google Shape;182;g316b31c7720_0_56"/>
          <p:cNvSpPr txBox="1">
            <a:spLocks noGrp="1"/>
          </p:cNvSpPr>
          <p:nvPr>
            <p:ph type="body" idx="1"/>
          </p:nvPr>
        </p:nvSpPr>
        <p:spPr>
          <a:xfrm>
            <a:off x="3223800" y="2035450"/>
            <a:ext cx="14440800" cy="6832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14400" lvl="0" indent="-736600" algn="just" rtl="0">
              <a:spcBef>
                <a:spcPts val="640"/>
              </a:spcBef>
              <a:spcAft>
                <a:spcPts val="0"/>
              </a:spcAft>
              <a:buSzPts val="440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Other physical therapies with limited evidence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0" lvl="1" indent="-685800" algn="just" rtl="0">
              <a:spcBef>
                <a:spcPts val="560"/>
              </a:spcBef>
              <a:spcAft>
                <a:spcPts val="0"/>
              </a:spcAft>
              <a:buSzPts val="3600"/>
              <a:buFont typeface="Courier New" panose="02070309020205020404" pitchFamily="49" charset="0"/>
              <a:buChar char="o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Deep transcranial magnetic stimulation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0" lvl="1" indent="-685800" algn="just" rtl="0">
              <a:spcBef>
                <a:spcPts val="560"/>
              </a:spcBef>
              <a:spcAft>
                <a:spcPts val="0"/>
              </a:spcAft>
              <a:buSzPts val="3600"/>
              <a:buFont typeface="Courier New" panose="02070309020205020404" pitchFamily="49" charset="0"/>
              <a:buChar char="o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Theta burst stimulation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0" lvl="1" indent="-685800" algn="just" rtl="0">
              <a:spcBef>
                <a:spcPts val="560"/>
              </a:spcBef>
              <a:spcAft>
                <a:spcPts val="0"/>
              </a:spcAft>
              <a:buSzPts val="3600"/>
              <a:buFont typeface="Courier New" panose="02070309020205020404" pitchFamily="49" charset="0"/>
              <a:buChar char="o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Transcranial direct current stimulation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0" lvl="1" indent="-685800" algn="just" rtl="0">
              <a:spcBef>
                <a:spcPts val="560"/>
              </a:spcBef>
              <a:spcAft>
                <a:spcPts val="0"/>
              </a:spcAft>
              <a:buSzPts val="3600"/>
              <a:buFont typeface="Courier New" panose="02070309020205020404" pitchFamily="49" charset="0"/>
              <a:buChar char="o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Bright light therapy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0" lvl="1" indent="-685800" algn="just" rtl="0">
              <a:spcBef>
                <a:spcPts val="560"/>
              </a:spcBef>
              <a:spcAft>
                <a:spcPts val="0"/>
              </a:spcAft>
              <a:buSzPts val="3600"/>
              <a:buFont typeface="Courier New" panose="02070309020205020404" pitchFamily="49" charset="0"/>
              <a:buChar char="o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Magnetic seizure therapy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0" lvl="1" indent="-685800" algn="just" rtl="0">
              <a:spcBef>
                <a:spcPts val="560"/>
              </a:spcBef>
              <a:spcAft>
                <a:spcPts val="0"/>
              </a:spcAft>
              <a:buSzPts val="3600"/>
              <a:buFont typeface="Courier New" panose="02070309020205020404" pitchFamily="49" charset="0"/>
              <a:buChar char="o"/>
            </a:pP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Vagus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nerve stimulation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 algn="just" rtl="0">
              <a:spcBef>
                <a:spcPts val="640"/>
              </a:spcBef>
              <a:spcAft>
                <a:spcPts val="0"/>
              </a:spcAft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736600" algn="just" rtl="0">
              <a:spcBef>
                <a:spcPts val="640"/>
              </a:spcBef>
              <a:spcAft>
                <a:spcPts val="0"/>
              </a:spcAft>
              <a:buSzPts val="440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There are no retrievable evidence on the comparison of physical therapies 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87BDAB-7622-41C8-A487-9C6D5BD39D87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5" name="Google Shape;100;p2">
            <a:extLst>
              <a:ext uri="{FF2B5EF4-FFF2-40B4-BE49-F238E27FC236}">
                <a16:creationId xmlns:a16="http://schemas.microsoft.com/office/drawing/2014/main" id="{21B9B705-682B-45D7-8079-FAD2E17FFB78}"/>
              </a:ext>
            </a:extLst>
          </p:cNvPr>
          <p:cNvSpPr/>
          <p:nvPr/>
        </p:nvSpPr>
        <p:spPr>
          <a:xfrm rot="93030">
            <a:off x="521863" y="348431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6E2073-47CC-4715-B5C1-D6B3A271369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6567200" y="154322"/>
            <a:ext cx="1097400" cy="7872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0" smtClean="0">
                <a:solidFill>
                  <a:schemeClr val="bg2"/>
                </a:solidFill>
              </a:rPr>
              <a:t>13</a:t>
            </a:fld>
            <a:endParaRPr lang="en-US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25ab9eae7f_0_0"/>
          <p:cNvSpPr txBox="1">
            <a:spLocks noGrp="1"/>
          </p:cNvSpPr>
          <p:nvPr>
            <p:ph type="title"/>
          </p:nvPr>
        </p:nvSpPr>
        <p:spPr>
          <a:xfrm>
            <a:off x="3510638" y="890063"/>
            <a:ext cx="14154000" cy="1145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latin typeface="+mj-lt"/>
                <a:cs typeface="Arial" panose="020B0604020202020204" pitchFamily="34" charset="0"/>
              </a:rPr>
              <a:t>TAKE HOME MESSAGE</a:t>
            </a:r>
          </a:p>
        </p:txBody>
      </p:sp>
      <p:sp>
        <p:nvSpPr>
          <p:cNvPr id="188" name="Google Shape;188;g325ab9eae7f_0_0"/>
          <p:cNvSpPr txBox="1">
            <a:spLocks noGrp="1"/>
          </p:cNvSpPr>
          <p:nvPr>
            <p:ph type="body" idx="1"/>
          </p:nvPr>
        </p:nvSpPr>
        <p:spPr>
          <a:xfrm>
            <a:off x="3510638" y="2385002"/>
            <a:ext cx="13842300" cy="684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31800" algn="just" rtl="0"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Electroconvulsive therapy should be considered in bipolar manic or depressive episodes with specific indications as an adjunct to pharmacotherapy. </a:t>
            </a:r>
          </a:p>
          <a:p>
            <a:pPr marL="457200" lvl="0" indent="-431800" algn="just" rtl="0"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31800" algn="just" rtl="0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Repetitive transcranial magnetic stimulation could be considered in a bipolar depressive episode 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FF4EB6-9CE8-461F-9555-B112548830C8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5" name="Google Shape;100;p2">
            <a:extLst>
              <a:ext uri="{FF2B5EF4-FFF2-40B4-BE49-F238E27FC236}">
                <a16:creationId xmlns:a16="http://schemas.microsoft.com/office/drawing/2014/main" id="{A89358F3-3733-47AC-9BFF-3C677FD4D979}"/>
              </a:ext>
            </a:extLst>
          </p:cNvPr>
          <p:cNvSpPr/>
          <p:nvPr/>
        </p:nvSpPr>
        <p:spPr>
          <a:xfrm rot="93030">
            <a:off x="521863" y="348431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4B1EC-1E5A-46D1-AE4B-03BDDDC976A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6960414" y="271911"/>
            <a:ext cx="1097400" cy="7872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0" smtClean="0">
                <a:solidFill>
                  <a:schemeClr val="bg2"/>
                </a:solidFill>
              </a:rPr>
              <a:t>14</a:t>
            </a:fld>
            <a:endParaRPr lang="en-US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3"/>
          <p:cNvGrpSpPr/>
          <p:nvPr/>
        </p:nvGrpSpPr>
        <p:grpSpPr>
          <a:xfrm>
            <a:off x="-3434405" y="-2424537"/>
            <a:ext cx="22827326" cy="3667449"/>
            <a:chOff x="0" y="0"/>
            <a:chExt cx="5660972" cy="909494"/>
          </a:xfrm>
        </p:grpSpPr>
        <p:sp>
          <p:nvSpPr>
            <p:cNvPr id="111" name="Google Shape;111;p3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 extrusionOk="0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12" name="Google Shape;112;p3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3" name="Google Shape;113;p3"/>
          <p:cNvSpPr/>
          <p:nvPr/>
        </p:nvSpPr>
        <p:spPr>
          <a:xfrm rot="4876606">
            <a:off x="-2631017" y="7726570"/>
            <a:ext cx="4714159" cy="4819308"/>
          </a:xfrm>
          <a:custGeom>
            <a:avLst/>
            <a:gdLst/>
            <a:ahLst/>
            <a:cxnLst/>
            <a:rect l="l" t="t" r="r" b="b"/>
            <a:pathLst>
              <a:path w="4714159" h="4819308" extrusionOk="0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14" name="Google Shape;114;p3"/>
          <p:cNvSpPr/>
          <p:nvPr/>
        </p:nvSpPr>
        <p:spPr>
          <a:xfrm>
            <a:off x="11857221" y="1719908"/>
            <a:ext cx="4955368" cy="7132071"/>
          </a:xfrm>
          <a:custGeom>
            <a:avLst/>
            <a:gdLst/>
            <a:ahLst/>
            <a:cxnLst/>
            <a:rect l="l" t="t" r="r" b="b"/>
            <a:pathLst>
              <a:path w="4955368" h="7132071" extrusionOk="0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grpSp>
        <p:nvGrpSpPr>
          <p:cNvPr id="115" name="Google Shape;115;p3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116" name="Google Shape;116;p3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 extrusionOk="0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17" name="Google Shape;117;p3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8" name="Google Shape;118;p3"/>
          <p:cNvSpPr txBox="1"/>
          <p:nvPr/>
        </p:nvSpPr>
        <p:spPr>
          <a:xfrm>
            <a:off x="383991" y="4383759"/>
            <a:ext cx="11039987" cy="671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934" b="1" i="0" u="none" strike="noStrike" kern="0" cap="none" spc="0" normalizeH="0" baseline="0" noProof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THANK YOU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9" name="Google Shape;119;p3"/>
          <p:cNvSpPr/>
          <p:nvPr/>
        </p:nvSpPr>
        <p:spPr>
          <a:xfrm>
            <a:off x="1028700" y="-386950"/>
            <a:ext cx="10062506" cy="10136224"/>
          </a:xfrm>
          <a:custGeom>
            <a:avLst/>
            <a:gdLst/>
            <a:ahLst/>
            <a:cxnLst/>
            <a:rect l="l" t="t" r="r" b="b"/>
            <a:pathLst>
              <a:path w="10062506" h="10136224" extrusionOk="0">
                <a:moveTo>
                  <a:pt x="0" y="0"/>
                </a:moveTo>
                <a:lnTo>
                  <a:pt x="10062506" y="0"/>
                </a:lnTo>
                <a:lnTo>
                  <a:pt x="10062506" y="10136224"/>
                </a:lnTo>
                <a:lnTo>
                  <a:pt x="0" y="1013622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18000"/>
            </a:blip>
            <a:stretch>
              <a:fillRect/>
            </a:stretch>
          </a:blipFill>
          <a:ln>
            <a:noFill/>
          </a:ln>
        </p:spPr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14DA5C-548B-4665-8AD5-06E67C4B53E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01" name="Google Shape;101;p2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5" name="Google Shape;105;p2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A076C1E-5B68-721A-DAFD-058D793F3347}"/>
              </a:ext>
            </a:extLst>
          </p:cNvPr>
          <p:cNvSpPr txBox="1">
            <a:spLocks/>
          </p:cNvSpPr>
          <p:nvPr/>
        </p:nvSpPr>
        <p:spPr>
          <a:xfrm>
            <a:off x="3628211" y="2481185"/>
            <a:ext cx="14354990" cy="435133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Calibri"/>
                <a:cs typeface="Calibri"/>
                <a:sym typeface="Calibri"/>
              </a:rPr>
              <a:t>To identify the effectiveness and safety of physical treatments for Bipolar Disorder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DD699E2-D1BA-53E1-EEA6-4BE7ED8994FB}"/>
              </a:ext>
            </a:extLst>
          </p:cNvPr>
          <p:cNvSpPr txBox="1">
            <a:spLocks/>
          </p:cNvSpPr>
          <p:nvPr/>
        </p:nvSpPr>
        <p:spPr>
          <a:xfrm>
            <a:off x="3731215" y="9308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  <a:sym typeface="Arial"/>
              </a:rPr>
              <a:t>LEARNING OBJECTIVE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9D6AD8-86F0-4286-9F38-DB05685B3128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A1ED5-20B9-4FA4-8037-B5E57F62341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01" name="Google Shape;101;p2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5" name="Google Shape;105;p2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Google Shape;122;g316b31c7720_0_5">
            <a:extLst>
              <a:ext uri="{FF2B5EF4-FFF2-40B4-BE49-F238E27FC236}">
                <a16:creationId xmlns:a16="http://schemas.microsoft.com/office/drawing/2014/main" id="{A256D7A4-B361-4647-9818-395A1931B119}"/>
              </a:ext>
            </a:extLst>
          </p:cNvPr>
          <p:cNvSpPr txBox="1">
            <a:spLocks/>
          </p:cNvSpPr>
          <p:nvPr/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5400" b="1" dirty="0"/>
              <a:t>INTRODUCTION</a:t>
            </a:r>
          </a:p>
        </p:txBody>
      </p:sp>
      <p:sp>
        <p:nvSpPr>
          <p:cNvPr id="11" name="Google Shape;123;g316b31c7720_0_5">
            <a:extLst>
              <a:ext uri="{FF2B5EF4-FFF2-40B4-BE49-F238E27FC236}">
                <a16:creationId xmlns:a16="http://schemas.microsoft.com/office/drawing/2014/main" id="{95D09774-0610-4B75-8513-46C04F06F9E3}"/>
              </a:ext>
            </a:extLst>
          </p:cNvPr>
          <p:cNvSpPr txBox="1">
            <a:spLocks/>
          </p:cNvSpPr>
          <p:nvPr/>
        </p:nvSpPr>
        <p:spPr>
          <a:xfrm>
            <a:off x="3476401" y="2064370"/>
            <a:ext cx="14506800" cy="6832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640"/>
              </a:spcBef>
            </a:pPr>
            <a:r>
              <a:rPr lang="en-US" sz="4000" dirty="0"/>
              <a:t>Physical therapy</a:t>
            </a:r>
          </a:p>
          <a:p>
            <a:pPr marL="914400" indent="-698500">
              <a:spcBef>
                <a:spcPts val="640"/>
              </a:spcBef>
              <a:buSzPts val="3800"/>
              <a:buFont typeface="Arial"/>
              <a:buChar char="•"/>
            </a:pPr>
            <a:r>
              <a:rPr lang="en-US" sz="4000" dirty="0"/>
              <a:t>Non-invasive techniques targeting specific regions of the brain</a:t>
            </a:r>
          </a:p>
          <a:p>
            <a:pPr marL="914400" indent="-698500">
              <a:spcBef>
                <a:spcPts val="640"/>
              </a:spcBef>
              <a:buSzPts val="3800"/>
              <a:buFont typeface="Arial"/>
              <a:buChar char="•"/>
            </a:pPr>
            <a:r>
              <a:rPr lang="en-US" sz="4000" dirty="0"/>
              <a:t>Include therapy such as ECT, </a:t>
            </a:r>
            <a:r>
              <a:rPr lang="en-US" sz="4000" dirty="0" err="1"/>
              <a:t>rTMS</a:t>
            </a:r>
            <a:r>
              <a:rPr lang="en-US" sz="4000" dirty="0"/>
              <a:t> and others</a:t>
            </a:r>
          </a:p>
          <a:p>
            <a:pPr>
              <a:spcBef>
                <a:spcPts val="640"/>
              </a:spcBef>
            </a:pPr>
            <a:endParaRPr lang="en-US" sz="4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236ED1-B30B-48B2-9EFC-2318D5426321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3F65C3-7D53-4BDD-A3C3-510CEDE25D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822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16b31c7720_0_10"/>
          <p:cNvSpPr txBox="1">
            <a:spLocks noGrp="1"/>
          </p:cNvSpPr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tx1"/>
                </a:solidFill>
                <a:latin typeface="+mn-lt"/>
              </a:rPr>
              <a:t>ELECTROCONVULSIVE THERAPY</a:t>
            </a:r>
          </a:p>
        </p:txBody>
      </p:sp>
      <p:sp>
        <p:nvSpPr>
          <p:cNvPr id="129" name="Google Shape;129;g316b31c7720_0_10"/>
          <p:cNvSpPr txBox="1">
            <a:spLocks noGrp="1"/>
          </p:cNvSpPr>
          <p:nvPr>
            <p:ph type="body" idx="1"/>
          </p:nvPr>
        </p:nvSpPr>
        <p:spPr>
          <a:xfrm>
            <a:off x="3157725" y="2304950"/>
            <a:ext cx="14506800" cy="530842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4000" dirty="0">
                <a:latin typeface="+mn-lt"/>
              </a:rPr>
              <a:t>In systematic reviews of international clinical guidelines </a:t>
            </a:r>
            <a:endParaRPr sz="4000" dirty="0">
              <a:latin typeface="+mn-lt"/>
            </a:endParaRPr>
          </a:p>
          <a:p>
            <a:pPr marL="914400" lvl="0" indent="-698500" algn="l" rtl="0">
              <a:spcBef>
                <a:spcPts val="640"/>
              </a:spcBef>
              <a:spcAft>
                <a:spcPts val="0"/>
              </a:spcAft>
              <a:buSzPts val="3800"/>
              <a:buChar char="●"/>
            </a:pPr>
            <a:r>
              <a:rPr lang="en-US" sz="4000" dirty="0">
                <a:latin typeface="+mn-lt"/>
              </a:rPr>
              <a:t>on the treatment of mainly mixed states in BD among adult population, ECT was an effective option in patients with poor response to pharmacological treatment </a:t>
            </a:r>
            <a:r>
              <a:rPr lang="en-US" sz="4000" baseline="30000" dirty="0">
                <a:latin typeface="+mn-lt"/>
              </a:rPr>
              <a:t>43</a:t>
            </a:r>
            <a:endParaRPr sz="4000" baseline="30000" dirty="0">
              <a:latin typeface="+mn-lt"/>
            </a:endParaRPr>
          </a:p>
          <a:p>
            <a:pPr marL="914400" lvl="0" indent="-698500" algn="l" rtl="0">
              <a:spcBef>
                <a:spcPts val="640"/>
              </a:spcBef>
              <a:spcAft>
                <a:spcPts val="0"/>
              </a:spcAft>
              <a:buSzPts val="3800"/>
              <a:buChar char="●"/>
            </a:pPr>
            <a:r>
              <a:rPr lang="en-US" sz="4000" dirty="0">
                <a:latin typeface="+mn-lt"/>
              </a:rPr>
              <a:t>on long-term management of BD I in adults, ECT was an effective second-line treatment option in prevention of any mood episode.</a:t>
            </a:r>
            <a:r>
              <a:rPr lang="en-US" sz="4000" baseline="30000" dirty="0">
                <a:latin typeface="+mn-lt"/>
              </a:rPr>
              <a:t>50</a:t>
            </a:r>
            <a:endParaRPr sz="4000" baseline="30000" dirty="0">
              <a:latin typeface="+mn-lt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4000" baseline="30000" dirty="0">
              <a:latin typeface="+mn-lt"/>
            </a:endParaRPr>
          </a:p>
          <a:p>
            <a:pPr marL="0" lvl="0" indent="0" algn="r" rtl="0">
              <a:spcBef>
                <a:spcPts val="640"/>
              </a:spcBef>
              <a:spcAft>
                <a:spcPts val="0"/>
              </a:spcAft>
              <a:buNone/>
            </a:pPr>
            <a:endParaRPr lang="it-IT" sz="4000" baseline="30000" dirty="0">
              <a:latin typeface="+mn-lt"/>
            </a:endParaRPr>
          </a:p>
          <a:p>
            <a:pPr marL="0" lvl="0" indent="0" algn="r" rtl="0">
              <a:spcBef>
                <a:spcPts val="640"/>
              </a:spcBef>
              <a:spcAft>
                <a:spcPts val="0"/>
              </a:spcAft>
              <a:buNone/>
            </a:pPr>
            <a:endParaRPr lang="it-IT" sz="4000" baseline="30000" dirty="0">
              <a:latin typeface="+mn-lt"/>
            </a:endParaRPr>
          </a:p>
          <a:p>
            <a:pPr marL="0" lvl="0" indent="0" algn="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4000" baseline="30000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5A811D-4571-4F06-89B6-08C97E06D7C1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5" name="Google Shape;100;p2">
            <a:extLst>
              <a:ext uri="{FF2B5EF4-FFF2-40B4-BE49-F238E27FC236}">
                <a16:creationId xmlns:a16="http://schemas.microsoft.com/office/drawing/2014/main" id="{3654F370-331E-4933-9840-C06264113321}"/>
              </a:ext>
            </a:extLst>
          </p:cNvPr>
          <p:cNvSpPr/>
          <p:nvPr/>
        </p:nvSpPr>
        <p:spPr>
          <a:xfrm rot="93030">
            <a:off x="521863" y="348431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Google Shape;129;g316b31c7720_0_10">
            <a:extLst>
              <a:ext uri="{FF2B5EF4-FFF2-40B4-BE49-F238E27FC236}">
                <a16:creationId xmlns:a16="http://schemas.microsoft.com/office/drawing/2014/main" id="{2AB96B8D-ABC3-40E1-B09E-750D68B65428}"/>
              </a:ext>
            </a:extLst>
          </p:cNvPr>
          <p:cNvSpPr txBox="1">
            <a:spLocks/>
          </p:cNvSpPr>
          <p:nvPr/>
        </p:nvSpPr>
        <p:spPr>
          <a:xfrm>
            <a:off x="11979096" y="7613374"/>
            <a:ext cx="6899970" cy="2314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>
                <a:latin typeface="+mn-lt"/>
              </a:rPr>
              <a:t>43. </a:t>
            </a:r>
            <a:r>
              <a:rPr lang="en-US" sz="1400" dirty="0" err="1">
                <a:latin typeface="+mn-lt"/>
              </a:rPr>
              <a:t>Verdolini</a:t>
            </a:r>
            <a:r>
              <a:rPr lang="en-US" sz="1400" dirty="0">
                <a:latin typeface="+mn-lt"/>
              </a:rPr>
              <a:t> N, Hidalgo-Mazzei D, </a:t>
            </a:r>
            <a:r>
              <a:rPr lang="en-US" sz="1400" dirty="0" err="1">
                <a:latin typeface="+mn-lt"/>
              </a:rPr>
              <a:t>Murru</a:t>
            </a:r>
            <a:r>
              <a:rPr lang="en-US" sz="1400" dirty="0">
                <a:latin typeface="+mn-lt"/>
              </a:rPr>
              <a:t> A, et al. 2018;138(3):196-222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+mn-lt"/>
              </a:rPr>
              <a:t>50. </a:t>
            </a:r>
            <a:r>
              <a:rPr lang="en-US" sz="1400" dirty="0" err="1">
                <a:latin typeface="+mn-lt"/>
              </a:rPr>
              <a:t>Verdolini</a:t>
            </a:r>
            <a:r>
              <a:rPr lang="en-US" sz="1400" dirty="0">
                <a:latin typeface="+mn-lt"/>
              </a:rPr>
              <a:t> N, Hidalgo-Mazzei D, Del </a:t>
            </a:r>
            <a:r>
              <a:rPr lang="en-US" sz="1400" dirty="0" err="1">
                <a:latin typeface="+mn-lt"/>
              </a:rPr>
              <a:t>Matto</a:t>
            </a:r>
            <a:r>
              <a:rPr lang="en-US" sz="1400" dirty="0">
                <a:latin typeface="+mn-lt"/>
              </a:rPr>
              <a:t> L, et al. 2021;23(4):324-40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902129-4E57-429B-85A2-A6CE3EBFBE6F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6567125" y="226950"/>
            <a:ext cx="1097400" cy="7872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0" smtClean="0">
                <a:solidFill>
                  <a:schemeClr val="bg2"/>
                </a:solidFill>
              </a:rPr>
              <a:t>4</a:t>
            </a:fld>
            <a:endParaRPr lang="en-US" sz="200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16b31c7720_0_15"/>
          <p:cNvSpPr txBox="1">
            <a:spLocks noGrp="1"/>
          </p:cNvSpPr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tx1"/>
                </a:solidFill>
                <a:latin typeface="+mn-lt"/>
              </a:rPr>
              <a:t>ELECTROCONVULSIVE THERAPY</a:t>
            </a:r>
            <a:endParaRPr sz="5400" dirty="0"/>
          </a:p>
        </p:txBody>
      </p:sp>
      <p:sp>
        <p:nvSpPr>
          <p:cNvPr id="135" name="Google Shape;135;g316b31c7720_0_15"/>
          <p:cNvSpPr txBox="1">
            <a:spLocks noGrp="1"/>
          </p:cNvSpPr>
          <p:nvPr>
            <p:ph type="body" idx="1"/>
          </p:nvPr>
        </p:nvSpPr>
        <p:spPr>
          <a:xfrm>
            <a:off x="3272990" y="2165465"/>
            <a:ext cx="14131607" cy="508774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 a 6-week RCT on adults with treatment-resistant bipolar depression, </a:t>
            </a:r>
          </a:p>
          <a:p>
            <a:pPr marL="914400" lvl="0" indent="-698500" algn="just" rtl="0">
              <a:spcBef>
                <a:spcPts val="640"/>
              </a:spcBef>
              <a:spcAft>
                <a:spcPts val="0"/>
              </a:spcAft>
              <a:buSzPts val="380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right unilateral electroconvulsive therapy (ECT) showed lower MADRS score (MD=6.6 points, 95% CI 2.5 to 10.6) and higher response rate (p=0.01) compared with pharmacological treatment.</a:t>
            </a:r>
            <a:r>
              <a:rPr lang="en-US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54</a:t>
            </a:r>
          </a:p>
          <a:p>
            <a:pPr marL="914400" lvl="0" indent="-698500" algn="just" rtl="0">
              <a:spcBef>
                <a:spcPts val="640"/>
              </a:spcBef>
              <a:spcAft>
                <a:spcPts val="0"/>
              </a:spcAft>
              <a:buSzPts val="3800"/>
              <a:buChar char="•"/>
            </a:pPr>
            <a:endParaRPr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98500" algn="just" rtl="0">
              <a:spcBef>
                <a:spcPts val="640"/>
              </a:spcBef>
              <a:spcAft>
                <a:spcPts val="0"/>
              </a:spcAft>
              <a:buSzPts val="380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NS differences in neurocognitive functioning between  the two groups apart from worsening autobiographical memory in the ECT group.</a:t>
            </a:r>
            <a:r>
              <a:rPr lang="en-US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4000" baseline="30000" dirty="0"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4000" baseline="30000" dirty="0"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4000" baseline="30000" dirty="0"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4000" baseline="30000" dirty="0"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4000" baseline="30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154DF0-DDEE-499D-92A0-ED069B5F9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53" y="3404063"/>
            <a:ext cx="5870957" cy="59928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41DD26-61E1-4580-BCFD-49F138CA1AB2}"/>
              </a:ext>
            </a:extLst>
          </p:cNvPr>
          <p:cNvSpPr txBox="1"/>
          <p:nvPr/>
        </p:nvSpPr>
        <p:spPr>
          <a:xfrm>
            <a:off x="11685721" y="8796786"/>
            <a:ext cx="711372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1400" dirty="0"/>
              <a:t>54. </a:t>
            </a:r>
            <a:r>
              <a:rPr lang="en-US" sz="1400" dirty="0" err="1"/>
              <a:t>Schoeyen</a:t>
            </a:r>
            <a:r>
              <a:rPr lang="en-US" sz="1400" dirty="0"/>
              <a:t> HK, Kessler U, </a:t>
            </a:r>
            <a:r>
              <a:rPr lang="en-US" sz="1400" dirty="0" err="1"/>
              <a:t>Andreassen</a:t>
            </a:r>
            <a:r>
              <a:rPr lang="en-US" sz="1400" dirty="0"/>
              <a:t> OA, et al. 2015;172(1):41-51</a:t>
            </a: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1400" dirty="0"/>
              <a:t>55. Kessler U, </a:t>
            </a:r>
            <a:r>
              <a:rPr lang="en-US" sz="1400" dirty="0" err="1"/>
              <a:t>Schoeyen</a:t>
            </a:r>
            <a:r>
              <a:rPr lang="en-US" sz="1400" dirty="0"/>
              <a:t> HK, </a:t>
            </a:r>
            <a:r>
              <a:rPr lang="en-US" sz="1400" dirty="0" err="1"/>
              <a:t>Andreassen</a:t>
            </a:r>
            <a:r>
              <a:rPr lang="en-US" sz="1400" dirty="0"/>
              <a:t> OA, et al. 2014;75(11):e1306-13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371FA6-0463-4177-888E-BA716518F39E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30353-5B0F-48CF-8D3D-9CCFAB89852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6855897" y="279846"/>
            <a:ext cx="1097400" cy="787200"/>
          </a:xfrm>
        </p:spPr>
        <p:txBody>
          <a:bodyPr/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0" smtClean="0">
                <a:solidFill>
                  <a:schemeClr val="bg2"/>
                </a:solidFill>
              </a:rPr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-US" sz="200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16b31c7720_0_20"/>
          <p:cNvSpPr txBox="1">
            <a:spLocks noGrp="1"/>
          </p:cNvSpPr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tx1"/>
                </a:solidFill>
                <a:latin typeface="+mn-lt"/>
              </a:rPr>
              <a:t>ELECTROCONVULSIVE THERAPY</a:t>
            </a:r>
            <a:endParaRPr sz="5400" dirty="0"/>
          </a:p>
        </p:txBody>
      </p:sp>
      <p:sp>
        <p:nvSpPr>
          <p:cNvPr id="141" name="Google Shape;141;g316b31c7720_0_20"/>
          <p:cNvSpPr txBox="1">
            <a:spLocks noGrp="1"/>
          </p:cNvSpPr>
          <p:nvPr>
            <p:ph type="body" idx="1"/>
          </p:nvPr>
        </p:nvSpPr>
        <p:spPr>
          <a:xfrm>
            <a:off x="3180125" y="2035450"/>
            <a:ext cx="14484600" cy="636463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40740"/>
              <a:buFont typeface="Arial"/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Observational studies on patients treated with ECT showed:</a:t>
            </a:r>
            <a:endParaRPr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97230" algn="just" rtl="0">
              <a:spcBef>
                <a:spcPts val="640"/>
              </a:spcBef>
              <a:spcAft>
                <a:spcPts val="0"/>
              </a:spcAft>
              <a:buSzPct val="10000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NS difference in number of admissions in one year between pre- and post-ECT in bipolar patients in a pre-post study on mood disorder.</a:t>
            </a:r>
            <a:r>
              <a:rPr 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97230" algn="just" rtl="0">
              <a:spcBef>
                <a:spcPts val="640"/>
              </a:spcBef>
              <a:spcAft>
                <a:spcPts val="0"/>
              </a:spcAft>
              <a:buSzPct val="10000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increased illness-free interval and reduced number of mood episodes and admission in non-rapid cycling BD in a 5-year pre- and post-ECT.</a:t>
            </a:r>
            <a:r>
              <a:rPr 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97230" algn="just" rtl="0">
              <a:spcBef>
                <a:spcPts val="640"/>
              </a:spcBef>
              <a:spcAft>
                <a:spcPts val="0"/>
              </a:spcAft>
              <a:buSzPct val="10000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reduced risk for serious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Aes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, e.g.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hospitalisation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due to medical events, non-suicidal death or transfer to a medical bed (HR=0.42, 95% CI 0.20 to 0.92) compared with no ECT on bipolar depression in a cohort study.</a:t>
            </a:r>
            <a:r>
              <a:rPr 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58</a:t>
            </a:r>
            <a:endParaRPr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None/>
            </a:pPr>
            <a:endParaRPr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Google Shape;100;p2">
            <a:extLst>
              <a:ext uri="{FF2B5EF4-FFF2-40B4-BE49-F238E27FC236}">
                <a16:creationId xmlns:a16="http://schemas.microsoft.com/office/drawing/2014/main" id="{37709794-6252-4695-8F6E-DE01AB91010F}"/>
              </a:ext>
            </a:extLst>
          </p:cNvPr>
          <p:cNvSpPr/>
          <p:nvPr/>
        </p:nvSpPr>
        <p:spPr>
          <a:xfrm rot="93030">
            <a:off x="568357" y="348431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8A67E4-3C89-4354-A69F-886A5E129B5D}"/>
              </a:ext>
            </a:extLst>
          </p:cNvPr>
          <p:cNvSpPr txBox="1"/>
          <p:nvPr/>
        </p:nvSpPr>
        <p:spPr>
          <a:xfrm>
            <a:off x="12631118" y="8400081"/>
            <a:ext cx="62923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56. Tor PC, Bin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Abdin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E. 2020;36(2):111-</a:t>
            </a: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57.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Minnai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GP,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Salis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Manchia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M, et al. 2016;195:180-4</a:t>
            </a: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58.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Kaster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TS,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Vigod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SN, Gomes T, et al. 2021;8(8):686-9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317470-E8B1-4D5F-AF39-E54EC05B2E5F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A983FC-72E6-4B1D-9C7A-D73FED3EE25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6567263" y="207167"/>
            <a:ext cx="1097400" cy="7872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0" smtClean="0">
                <a:solidFill>
                  <a:schemeClr val="bg2"/>
                </a:solidFill>
              </a:rPr>
              <a:t>6</a:t>
            </a:fld>
            <a:endParaRPr lang="en-US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16b31c7720_0_25"/>
          <p:cNvSpPr txBox="1">
            <a:spLocks noGrp="1"/>
          </p:cNvSpPr>
          <p:nvPr>
            <p:ph type="title"/>
          </p:nvPr>
        </p:nvSpPr>
        <p:spPr>
          <a:xfrm>
            <a:off x="623400" y="290227"/>
            <a:ext cx="17041200" cy="1145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tx1"/>
                </a:solidFill>
                <a:latin typeface="+mn-lt"/>
              </a:rPr>
              <a:t>ELECTROCONVULSIVE THERAPY</a:t>
            </a:r>
            <a:endParaRPr sz="5400" dirty="0"/>
          </a:p>
        </p:txBody>
      </p:sp>
      <p:sp>
        <p:nvSpPr>
          <p:cNvPr id="147" name="Google Shape;147;g316b31c7720_0_25"/>
          <p:cNvSpPr txBox="1">
            <a:spLocks noGrp="1"/>
          </p:cNvSpPr>
          <p:nvPr>
            <p:ph type="body" idx="1"/>
          </p:nvPr>
        </p:nvSpPr>
        <p:spPr>
          <a:xfrm>
            <a:off x="3180000" y="1193369"/>
            <a:ext cx="14484600" cy="669526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MOH guideline on ECT recommends the use of ECT: </a:t>
            </a:r>
            <a:endParaRPr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98500" algn="just" rtl="0">
              <a:spcBef>
                <a:spcPts val="640"/>
              </a:spcBef>
              <a:spcAft>
                <a:spcPts val="0"/>
              </a:spcAft>
              <a:buSzPts val="380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As first-line in mental disorders when rapid definitive response is required, the risk of other alternatives outweighs the risk of ECT, previous good response to ECT, and patients’ preference. </a:t>
            </a:r>
          </a:p>
          <a:p>
            <a:pPr marL="215900" lvl="0" indent="0" algn="just" rtl="0">
              <a:spcBef>
                <a:spcPts val="640"/>
              </a:spcBef>
              <a:spcAft>
                <a:spcPts val="0"/>
              </a:spcAft>
              <a:buSzPts val="3800"/>
              <a:buNone/>
            </a:pPr>
            <a:endParaRPr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98500" algn="just" rtl="0">
              <a:spcBef>
                <a:spcPts val="640"/>
              </a:spcBef>
              <a:spcAft>
                <a:spcPts val="0"/>
              </a:spcAft>
              <a:buSzPts val="380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As second-line treatment in treatment-resistant cases, patients with severe AEs to medication and deterioration of psychiatric conditions e.g. severe or prolonged mania with persistent or life-threatening symptoms. </a:t>
            </a:r>
          </a:p>
          <a:p>
            <a:pPr marL="215900" lvl="0" indent="0" algn="just" rtl="0">
              <a:spcBef>
                <a:spcPts val="640"/>
              </a:spcBef>
              <a:spcAft>
                <a:spcPts val="0"/>
              </a:spcAft>
              <a:buSzPts val="3800"/>
              <a:buNone/>
            </a:pPr>
            <a:endParaRPr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98500" algn="just" rtl="0">
              <a:spcBef>
                <a:spcPts val="640"/>
              </a:spcBef>
              <a:spcAft>
                <a:spcPts val="0"/>
              </a:spcAft>
              <a:buSzPts val="380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bitemporal ECT for rapid response, bifrontal placement for those with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ischaemic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heart disease or cardiac arrhythmias and unilateral ECT for patients susceptible to a profound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confusional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state.</a:t>
            </a:r>
            <a:r>
              <a:rPr 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endParaRPr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3600" dirty="0"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3600" dirty="0"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3600" dirty="0"/>
          </a:p>
        </p:txBody>
      </p:sp>
      <p:sp>
        <p:nvSpPr>
          <p:cNvPr id="4" name="Google Shape;100;p2">
            <a:extLst>
              <a:ext uri="{FF2B5EF4-FFF2-40B4-BE49-F238E27FC236}">
                <a16:creationId xmlns:a16="http://schemas.microsoft.com/office/drawing/2014/main" id="{99F209D7-9B55-4C8E-BB0B-6ED902C2C8B5}"/>
              </a:ext>
            </a:extLst>
          </p:cNvPr>
          <p:cNvSpPr/>
          <p:nvPr/>
        </p:nvSpPr>
        <p:spPr>
          <a:xfrm rot="93030">
            <a:off x="521863" y="348431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C5B6AD-16F9-4D99-8475-0BD248880D1A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D5EA53-6296-408E-969F-206FCD86E025}"/>
              </a:ext>
            </a:extLst>
          </p:cNvPr>
          <p:cNvSpPr txBox="1"/>
          <p:nvPr/>
        </p:nvSpPr>
        <p:spPr>
          <a:xfrm>
            <a:off x="3180000" y="9105255"/>
            <a:ext cx="1520383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40"/>
              </a:spcBef>
              <a:buClr>
                <a:schemeClr val="dk1"/>
              </a:buClr>
              <a:buSzPts val="2200"/>
            </a:pPr>
            <a:r>
              <a:rPr lang="en-US" sz="1400" dirty="0">
                <a:latin typeface="+mn-lt"/>
              </a:rPr>
              <a:t>59. </a:t>
            </a: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Ministry of Health Malaysia. Guideline on Electroconvulsive Therapy for Ministry of Health Basis, Practicality &amp; Policies. Putrajaya : </a:t>
            </a:r>
            <a:r>
              <a:rPr lang="en-MY" sz="1800" dirty="0" err="1">
                <a:effectLst/>
                <a:latin typeface="+mn-lt"/>
                <a:ea typeface="Calibri" panose="020F0502020204030204" pitchFamily="34" charset="0"/>
              </a:rPr>
              <a:t>MoH</a:t>
            </a: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; 2021.</a:t>
            </a: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2C681D-E81C-4E08-BDE8-2E2CB4D4642E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6696943" y="191460"/>
            <a:ext cx="1097400" cy="7872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0" smtClean="0">
                <a:solidFill>
                  <a:schemeClr val="bg2"/>
                </a:solidFill>
              </a:rPr>
              <a:t>7</a:t>
            </a:fld>
            <a:endParaRPr lang="en-US" sz="200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16b31c7720_0_30"/>
          <p:cNvSpPr txBox="1">
            <a:spLocks noGrp="1"/>
          </p:cNvSpPr>
          <p:nvPr>
            <p:ph type="title"/>
          </p:nvPr>
        </p:nvSpPr>
        <p:spPr>
          <a:xfrm>
            <a:off x="3180000" y="1754675"/>
            <a:ext cx="14484600" cy="1145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46666"/>
              <a:buFont typeface="Arial"/>
              <a:buNone/>
            </a:pPr>
            <a:r>
              <a:rPr lang="en-US" sz="1500" dirty="0">
                <a:solidFill>
                  <a:schemeClr val="dk2"/>
                </a:solidFill>
              </a:rPr>
              <a:t> </a:t>
            </a:r>
            <a:r>
              <a:rPr lang="en-US" sz="6000" b="1" dirty="0">
                <a:solidFill>
                  <a:schemeClr val="tx1"/>
                </a:solidFill>
                <a:latin typeface="+mj-lt"/>
              </a:rPr>
              <a:t>REPETITIVE TRANSCRANIAL MAGNETIC STIMULATION (</a:t>
            </a:r>
            <a:r>
              <a:rPr lang="en-US" sz="6000" b="1" dirty="0" err="1">
                <a:solidFill>
                  <a:schemeClr val="tx1"/>
                </a:solidFill>
                <a:latin typeface="+mj-lt"/>
              </a:rPr>
              <a:t>rTMS</a:t>
            </a:r>
            <a:r>
              <a:rPr lang="en-US" sz="6000" b="1" dirty="0">
                <a:solidFill>
                  <a:schemeClr val="tx1"/>
                </a:solidFill>
                <a:latin typeface="+mj-lt"/>
              </a:rPr>
              <a:t>)</a:t>
            </a:r>
            <a:br>
              <a:rPr lang="en-US" sz="6000" b="1" dirty="0">
                <a:solidFill>
                  <a:schemeClr val="tx1"/>
                </a:solidFill>
                <a:latin typeface="+mj-lt"/>
              </a:rPr>
            </a:br>
            <a:br>
              <a:rPr lang="en-US" sz="6000" b="1" dirty="0">
                <a:solidFill>
                  <a:schemeClr val="tx1"/>
                </a:solidFill>
                <a:latin typeface="+mj-lt"/>
              </a:rPr>
            </a:br>
            <a:endParaRPr sz="6000" b="1" dirty="0">
              <a:solidFill>
                <a:schemeClr val="tx1"/>
              </a:solidFill>
            </a:endParaRPr>
          </a:p>
        </p:txBody>
      </p:sp>
      <p:sp>
        <p:nvSpPr>
          <p:cNvPr id="153" name="Google Shape;153;g316b31c7720_0_30"/>
          <p:cNvSpPr txBox="1">
            <a:spLocks noGrp="1"/>
          </p:cNvSpPr>
          <p:nvPr>
            <p:ph type="body" idx="1"/>
          </p:nvPr>
        </p:nvSpPr>
        <p:spPr>
          <a:xfrm>
            <a:off x="3376426" y="2048406"/>
            <a:ext cx="14152157" cy="546827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 meta-analysis on adults with bipolar depression comparing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rTMS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with sham treatment showed 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98500" algn="just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SzPts val="3800"/>
              <a:buChar char="•"/>
            </a:pP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rTMS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was more effective in achieving clinical response as measured by HAM-D or MADRS (OR=2.72, 95% CI 1.44 to 5.14). 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9850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SzPts val="380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 terms of safety, there was only one case of hypomania and one case of mania.</a:t>
            </a:r>
            <a:r>
              <a:rPr lang="en-US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 60</a:t>
            </a:r>
            <a:endParaRPr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SzPts val="600"/>
              <a:buNone/>
            </a:pP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Google Shape;100;p2">
            <a:extLst>
              <a:ext uri="{FF2B5EF4-FFF2-40B4-BE49-F238E27FC236}">
                <a16:creationId xmlns:a16="http://schemas.microsoft.com/office/drawing/2014/main" id="{EF6DB43D-BD6A-4552-B7A3-9D82DBE520C7}"/>
              </a:ext>
            </a:extLst>
          </p:cNvPr>
          <p:cNvSpPr/>
          <p:nvPr/>
        </p:nvSpPr>
        <p:spPr>
          <a:xfrm rot="93030">
            <a:off x="521863" y="348431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6BD62C-40FD-4E58-A4CB-707AD9C6F706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7C9CA1-EDE7-44EA-9E17-E12D0BEB4BAD}"/>
              </a:ext>
            </a:extLst>
          </p:cNvPr>
          <p:cNvSpPr txBox="1"/>
          <p:nvPr/>
        </p:nvSpPr>
        <p:spPr>
          <a:xfrm>
            <a:off x="11582739" y="8006120"/>
            <a:ext cx="6261315" cy="553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60. Nguyen TD, Hieronymus F,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Lorentzen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R, et al. 2021;279:250-5.</a:t>
            </a:r>
          </a:p>
          <a:p>
            <a:pPr marL="0" lvl="0" indent="0" algn="l" rtl="0">
              <a:lnSpc>
                <a:spcPct val="10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B290E9-5AFB-41D9-855F-769ABFB54778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6979883" y="111118"/>
            <a:ext cx="1097400" cy="7872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0" smtClean="0">
                <a:solidFill>
                  <a:schemeClr val="bg2"/>
                </a:solidFill>
              </a:rPr>
              <a:t>8</a:t>
            </a:fld>
            <a:endParaRPr lang="en-US" sz="200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16b31c7720_0_35"/>
          <p:cNvSpPr txBox="1">
            <a:spLocks noGrp="1"/>
          </p:cNvSpPr>
          <p:nvPr>
            <p:ph type="title"/>
          </p:nvPr>
        </p:nvSpPr>
        <p:spPr>
          <a:xfrm>
            <a:off x="2653678" y="1022887"/>
            <a:ext cx="14688925" cy="967555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  <a:latin typeface="+mj-lt"/>
              </a:rPr>
              <a:t>REPETITIVE TRANSCRANIAL MAGNETIC STIMULATION (</a:t>
            </a:r>
            <a:r>
              <a:rPr lang="en-US" sz="4000" b="1" dirty="0" err="1">
                <a:solidFill>
                  <a:schemeClr val="tx1"/>
                </a:solidFill>
                <a:latin typeface="+mj-lt"/>
              </a:rPr>
              <a:t>rTMS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)</a:t>
            </a:r>
            <a:br>
              <a:rPr lang="en-US" sz="4000" b="1" dirty="0">
                <a:solidFill>
                  <a:schemeClr val="tx1"/>
                </a:solidFill>
                <a:latin typeface="+mj-lt"/>
              </a:rPr>
            </a:br>
            <a:endParaRPr sz="4000" dirty="0"/>
          </a:p>
        </p:txBody>
      </p:sp>
      <p:sp>
        <p:nvSpPr>
          <p:cNvPr id="159" name="Google Shape;159;g316b31c7720_0_35"/>
          <p:cNvSpPr txBox="1">
            <a:spLocks noGrp="1"/>
          </p:cNvSpPr>
          <p:nvPr>
            <p:ph type="body" idx="1"/>
          </p:nvPr>
        </p:nvSpPr>
        <p:spPr>
          <a:xfrm>
            <a:off x="3376426" y="1826394"/>
            <a:ext cx="14036100" cy="7637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systematic review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on adults with BD comparing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rTMS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with sham treatment showed </a:t>
            </a: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3400" baseline="300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endParaRPr sz="3400" baseline="300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7310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 </a:t>
            </a:r>
            <a:r>
              <a:rPr lang="en-US" sz="3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rTMS</a:t>
            </a: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was more effective in improving working memory, processing speed but not in reducing depressive or manic symptoms while side effects were comparable between the two groups</a:t>
            </a:r>
            <a:endParaRPr sz="3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7310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</a:t>
            </a:r>
            <a:r>
              <a:rPr lang="en-US" sz="3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rTMS</a:t>
            </a: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was more effective in reducing HAMD scores at 2 weeks post-treatment but conflicting results in its effectiveness in mania</a:t>
            </a:r>
            <a:endParaRPr sz="3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7310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and left </a:t>
            </a:r>
            <a:r>
              <a:rPr lang="en-US" sz="3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rTMS</a:t>
            </a: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showed similar response and remission rates in depressive episodes</a:t>
            </a:r>
            <a:endParaRPr sz="3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-67310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bilateral </a:t>
            </a:r>
            <a:r>
              <a:rPr lang="en-US" sz="3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rTMS</a:t>
            </a: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was more effective than right </a:t>
            </a:r>
            <a:r>
              <a:rPr lang="en-US" sz="3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rTMS</a:t>
            </a:r>
            <a:r>
              <a:rPr lang="en-US" sz="3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proportion of responders but equally effective in remission rates in depressive episode</a:t>
            </a:r>
            <a:endParaRPr sz="3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2400" dirty="0"/>
          </a:p>
        </p:txBody>
      </p:sp>
      <p:sp>
        <p:nvSpPr>
          <p:cNvPr id="4" name="Google Shape;100;p2">
            <a:extLst>
              <a:ext uri="{FF2B5EF4-FFF2-40B4-BE49-F238E27FC236}">
                <a16:creationId xmlns:a16="http://schemas.microsoft.com/office/drawing/2014/main" id="{AFFD5911-95D5-4FBB-9D02-FF4CCC6294C1}"/>
              </a:ext>
            </a:extLst>
          </p:cNvPr>
          <p:cNvSpPr/>
          <p:nvPr/>
        </p:nvSpPr>
        <p:spPr>
          <a:xfrm rot="93030">
            <a:off x="521863" y="348431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7FA207-F529-4C5D-A9A4-5E3C32B927DD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94A13E-E393-4D9B-9A98-B92C00DA971A}"/>
              </a:ext>
            </a:extLst>
          </p:cNvPr>
          <p:cNvSpPr txBox="1"/>
          <p:nvPr/>
        </p:nvSpPr>
        <p:spPr>
          <a:xfrm>
            <a:off x="12879144" y="9588006"/>
            <a:ext cx="823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fr-FR" sz="1400" dirty="0"/>
              <a:t>61. </a:t>
            </a:r>
            <a:r>
              <a:rPr lang="fr-FR" sz="1400" dirty="0" err="1"/>
              <a:t>Konstantinou</a:t>
            </a:r>
            <a:r>
              <a:rPr lang="fr-FR" sz="1400" dirty="0"/>
              <a:t> G, Hui J, Ortiz A, et al.. 2022;24(1):10-26.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1DDA2D-F42D-4B27-B68F-502ACA5A9F1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6863826" y="173581"/>
            <a:ext cx="1097400" cy="7872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0" smtClean="0">
                <a:solidFill>
                  <a:schemeClr val="bg2"/>
                </a:solidFill>
              </a:rPr>
              <a:t>9</a:t>
            </a:fld>
            <a:endParaRPr lang="en-US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OT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1076</Words>
  <Application>Microsoft Office PowerPoint</Application>
  <PresentationFormat>Custom</PresentationFormat>
  <Paragraphs>123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Calibri</vt:lpstr>
      <vt:lpstr>Arial</vt:lpstr>
      <vt:lpstr>Courier New</vt:lpstr>
      <vt:lpstr>Poppins</vt:lpstr>
      <vt:lpstr>Symbol</vt:lpstr>
      <vt:lpstr>TOT</vt:lpstr>
      <vt:lpstr>Office Theme</vt:lpstr>
      <vt:lpstr>1_Office Theme</vt:lpstr>
      <vt:lpstr>PowerPoint Presentation</vt:lpstr>
      <vt:lpstr>PowerPoint Presentation</vt:lpstr>
      <vt:lpstr>PowerPoint Presentation</vt:lpstr>
      <vt:lpstr>ELECTROCONVULSIVE THERAPY</vt:lpstr>
      <vt:lpstr>ELECTROCONVULSIVE THERAPY</vt:lpstr>
      <vt:lpstr>ELECTROCONVULSIVE THERAPY</vt:lpstr>
      <vt:lpstr>ELECTROCONVULSIVE THERAPY</vt:lpstr>
      <vt:lpstr> REPETITIVE TRANSCRANIAL MAGNETIC STIMULATION (rTMS)  </vt:lpstr>
      <vt:lpstr>REPETITIVE TRANSCRANIAL MAGNETIC STIMULATION (rTMS) </vt:lpstr>
      <vt:lpstr>PowerPoint Presentation</vt:lpstr>
      <vt:lpstr>PowerPoint Presentation</vt:lpstr>
      <vt:lpstr>PowerPoint Presentation</vt:lpstr>
      <vt:lpstr>OTHER PHYSICAL THERAPIES</vt:lpstr>
      <vt:lpstr>TAKE HOME MESSAGE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Karen Sharmini</cp:lastModifiedBy>
  <cp:revision>17</cp:revision>
  <dcterms:created xsi:type="dcterms:W3CDTF">2006-08-16T00:00:00Z</dcterms:created>
  <dcterms:modified xsi:type="dcterms:W3CDTF">2025-06-04T04:18:28Z</dcterms:modified>
</cp:coreProperties>
</file>